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</p:sldIdLst>
  <p:sldSz cx="9144000" cy="6858000" type="screen4x3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C17735E-8ACC-4CF9-B38D-596ADB741D03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9E859D0-466C-4A1A-BAD3-52E85B3428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6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175351" cy="1793167"/>
          </a:xfrm>
        </p:spPr>
        <p:txBody>
          <a:bodyPr/>
          <a:lstStyle/>
          <a:p>
            <a:pPr algn="ctr"/>
            <a:r>
              <a:rPr lang="ru-RU" dirty="0" smtClean="0"/>
              <a:t>Корень </a:t>
            </a:r>
            <a:r>
              <a:rPr lang="en-US" dirty="0" smtClean="0"/>
              <a:t>n</a:t>
            </a:r>
            <a:r>
              <a:rPr lang="ru-RU" dirty="0" smtClean="0"/>
              <a:t>-ой степени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355976" y="4005064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Выполнила: Ильина Э.В., учитель математики </a:t>
            </a:r>
          </a:p>
          <a:p>
            <a:pPr algn="r"/>
            <a:r>
              <a:rPr lang="ru-RU" dirty="0" smtClean="0"/>
              <a:t>МБОУ СОШ </a:t>
            </a:r>
            <a:r>
              <a:rPr lang="ru-RU" dirty="0" err="1" smtClean="0"/>
              <a:t>пос</a:t>
            </a:r>
            <a:r>
              <a:rPr lang="ru-RU" dirty="0" smtClean="0"/>
              <a:t> Рудный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59492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07.02.2018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8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7848872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Рассмотрим степенную функцию </a:t>
            </a:r>
            <a:r>
              <a:rPr lang="en-US" sz="2400" b="1" dirty="0" err="1" smtClean="0">
                <a:effectLst/>
                <a:latin typeface="Times New Roman"/>
                <a:ea typeface="Times New Roman"/>
                <a:cs typeface="Times New Roman"/>
              </a:rPr>
              <a:t>x</a:t>
            </a:r>
            <a:r>
              <a:rPr lang="en-US" sz="2400" b="1" baseline="30000" dirty="0" err="1" smtClean="0">
                <a:effectLst/>
                <a:latin typeface="Times New Roman"/>
                <a:ea typeface="Times New Roman"/>
                <a:cs typeface="Times New Roman"/>
              </a:rPr>
              <a:t>n</a:t>
            </a: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 = </a:t>
            </a:r>
            <a:r>
              <a:rPr lang="ru-RU" sz="2400" b="1" dirty="0" smtClean="0">
                <a:effectLst/>
                <a:latin typeface="Arial"/>
                <a:ea typeface="Times New Roman"/>
                <a:cs typeface="Times New Roman"/>
              </a:rPr>
              <a:t>a</a:t>
            </a: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   с четным показателем </a:t>
            </a:r>
            <a:r>
              <a:rPr lang="en-US" sz="2400" b="1" dirty="0" smtClean="0">
                <a:effectLst/>
                <a:latin typeface="Times New Roman"/>
                <a:ea typeface="Times New Roman"/>
                <a:cs typeface="Times New Roman"/>
              </a:rPr>
              <a:t>n</a:t>
            </a: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. Например х</a:t>
            </a:r>
            <a:r>
              <a:rPr lang="ru-RU" sz="2400" b="1" baseline="30000" dirty="0" smtClean="0">
                <a:effectLst/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 = </a:t>
            </a:r>
            <a:r>
              <a:rPr lang="ru-RU" sz="2400" b="1" dirty="0" smtClean="0">
                <a:effectLst/>
                <a:latin typeface="Arial"/>
                <a:ea typeface="Times New Roman"/>
                <a:cs typeface="Times New Roman"/>
              </a:rPr>
              <a:t>a</a:t>
            </a: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, х</a:t>
            </a:r>
            <a:r>
              <a:rPr lang="ru-RU" sz="2400" b="1" baseline="30000" dirty="0" smtClean="0">
                <a:effectLst/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 = </a:t>
            </a:r>
            <a:r>
              <a:rPr lang="ru-RU" sz="2400" b="1" dirty="0" smtClean="0">
                <a:effectLst/>
                <a:latin typeface="Arial"/>
                <a:ea typeface="Times New Roman"/>
                <a:cs typeface="Times New Roman"/>
              </a:rPr>
              <a:t>a</a:t>
            </a: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 и т.д.</a:t>
            </a:r>
            <a:endParaRPr lang="ru-RU" sz="24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3" name="Рисунок 2" descr="D:\DOCUME~1\Admin\LOCALS~1\Temp\FineReader11.00\media\image2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7" y="1556792"/>
            <a:ext cx="3312367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15616" y="551723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/>
                <a:latin typeface="Times New Roman"/>
                <a:ea typeface="Times New Roman"/>
              </a:rPr>
              <a:t>Четное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63988" y="1700808"/>
                <a:ext cx="4356484" cy="3922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Тогда  уравнение </a:t>
                </a:r>
                <a:r>
                  <a:rPr lang="en-US" sz="2400" b="1" dirty="0" err="1">
                    <a:effectLst/>
                    <a:latin typeface="Times New Roman"/>
                    <a:ea typeface="Times New Roman"/>
                    <a:cs typeface="Times New Roman"/>
                  </a:rPr>
                  <a:t>x</a:t>
                </a:r>
                <a:r>
                  <a:rPr lang="en-US" sz="2400" b="1" baseline="30000" dirty="0" err="1">
                    <a:effectLst/>
                    <a:latin typeface="Times New Roman"/>
                    <a:ea typeface="Times New Roman"/>
                    <a:cs typeface="Times New Roman"/>
                  </a:rPr>
                  <a:t>n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= </a:t>
                </a:r>
                <a:r>
                  <a:rPr lang="ru-RU" sz="2400" b="1" dirty="0">
                    <a:effectLst/>
                    <a:latin typeface="Arial"/>
                    <a:ea typeface="Times New Roman"/>
                    <a:cs typeface="Times New Roman"/>
                  </a:rPr>
                  <a:t>a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  при </a:t>
                </a:r>
                <a:r>
                  <a:rPr lang="ru-RU" sz="2400" b="1" dirty="0">
                    <a:effectLst/>
                    <a:latin typeface="Arial"/>
                    <a:ea typeface="Times New Roman"/>
                    <a:cs typeface="Times New Roman"/>
                  </a:rPr>
                  <a:t>a 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&lt; 0 решений не имеет, </a:t>
                </a:r>
                <a:endParaRPr lang="ru-RU" sz="2400" b="1" dirty="0" smtClean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при </a:t>
                </a:r>
                <a:r>
                  <a:rPr lang="ru-RU" sz="2400" b="1" dirty="0">
                    <a:effectLst/>
                    <a:latin typeface="Arial"/>
                    <a:ea typeface="Times New Roman"/>
                    <a:cs typeface="Times New Roman"/>
                  </a:rPr>
                  <a:t>a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= 0 имеет единственное решение х = 0, при </a:t>
                </a:r>
                <a:r>
                  <a:rPr lang="ru-RU" sz="2400" b="1" dirty="0">
                    <a:effectLst/>
                    <a:latin typeface="Arial"/>
                    <a:ea typeface="Times New Roman"/>
                    <a:cs typeface="Times New Roman"/>
                  </a:rPr>
                  <a:t>a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&gt; 0 имеет два противоположных по знаку решения. </a:t>
                </a:r>
                <a:endParaRPr lang="ru-RU" sz="2400" b="1" dirty="0" smtClean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В 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этом случае положительное решение обозначают символом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𝒂</m:t>
                        </m:r>
                      </m:e>
                    </m:rad>
                  </m:oMath>
                </a14:m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.</a:t>
                </a:r>
                <a:endParaRPr lang="ru-RU" sz="2400" b="1" dirty="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1700808"/>
                <a:ext cx="4356484" cy="3922741"/>
              </a:xfrm>
              <a:prstGeom prst="rect">
                <a:avLst/>
              </a:prstGeom>
              <a:blipFill rotWithShape="1">
                <a:blip r:embed="rId3"/>
                <a:stretch>
                  <a:fillRect l="-2098" t="-622" r="-3776" b="-18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839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Пример 2.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052736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Рассмотрим уравнение х</a:t>
            </a:r>
            <a:r>
              <a:rPr lang="ru-RU" sz="2400" b="1" baseline="30000" dirty="0" smtClean="0">
                <a:effectLst/>
                <a:latin typeface="Times New Roman"/>
                <a:ea typeface="Times New Roman"/>
              </a:rPr>
              <a:t>4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= 81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6989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9552" y="40466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7544" y="404664"/>
                <a:ext cx="7920880" cy="4214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effectLst/>
                    <a:latin typeface="Times New Roman"/>
                    <a:ea typeface="Times New Roman"/>
                  </a:rPr>
                  <a:t>Итак, выражение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i="1">
                            <a:effectLst/>
                            <a:latin typeface="Cambria Math"/>
                            <a:cs typeface="Times New Roman"/>
                          </a:rPr>
                        </m:ctrlPr>
                      </m:radPr>
                      <m:deg>
                        <m:r>
                          <a:rPr lang="en-US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𝑛</m:t>
                        </m:r>
                      </m:deg>
                      <m:e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𝑎</m:t>
                        </m:r>
                      </m:e>
                    </m:rad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</a:rPr>
                  <a:t> при </a:t>
                </a:r>
                <a:r>
                  <a:rPr lang="ru-RU" sz="2400" dirty="0">
                    <a:effectLst/>
                    <a:latin typeface="Arial"/>
                    <a:ea typeface="Times New Roman"/>
                  </a:rPr>
                  <a:t>a</a:t>
                </a:r>
                <a:r>
                  <a:rPr lang="ru-RU" sz="2400" dirty="0">
                    <a:effectLst/>
                    <a:latin typeface="Times New Roman"/>
                    <a:ea typeface="Times New Roman"/>
                  </a:rPr>
                  <a:t> &gt; 0 имеет смысл при четном и нечетном </a:t>
                </a:r>
                <a:r>
                  <a:rPr lang="en-US" sz="2400" dirty="0">
                    <a:effectLst/>
                    <a:latin typeface="Times New Roman"/>
                    <a:ea typeface="Times New Roman"/>
                  </a:rPr>
                  <a:t>n</a:t>
                </a:r>
                <a:r>
                  <a:rPr lang="ru-RU" sz="2400" dirty="0">
                    <a:effectLst/>
                    <a:latin typeface="Times New Roman"/>
                    <a:ea typeface="Times New Roman"/>
                  </a:rPr>
                  <a:t>, и значение этого выражения является неотрицательным числом. </a:t>
                </a:r>
                <a:endParaRPr lang="ru-RU" sz="2400" dirty="0" smtClean="0">
                  <a:effectLst/>
                  <a:latin typeface="Times New Roman"/>
                  <a:ea typeface="Times New Roman"/>
                </a:endParaRPr>
              </a:p>
              <a:p>
                <a:r>
                  <a:rPr lang="ru-RU" sz="2400" dirty="0" smtClean="0">
                    <a:effectLst/>
                    <a:latin typeface="Times New Roman"/>
                    <a:ea typeface="Times New Roman"/>
                  </a:rPr>
                  <a:t>Его </a:t>
                </a:r>
                <a:r>
                  <a:rPr lang="ru-RU" sz="2400" dirty="0">
                    <a:effectLst/>
                    <a:latin typeface="Times New Roman"/>
                    <a:ea typeface="Times New Roman"/>
                  </a:rPr>
                  <a:t>называют арифметическим корнем  </a:t>
                </a:r>
                <a:r>
                  <a:rPr lang="en-US" sz="2400" dirty="0">
                    <a:effectLst/>
                    <a:latin typeface="Times New Roman"/>
                    <a:ea typeface="Times New Roman"/>
                  </a:rPr>
                  <a:t>n</a:t>
                </a:r>
                <a:r>
                  <a:rPr lang="ru-RU" sz="2400" dirty="0">
                    <a:effectLst/>
                    <a:latin typeface="Times New Roman"/>
                    <a:ea typeface="Times New Roman"/>
                  </a:rPr>
                  <a:t>-й степени из  </a:t>
                </a:r>
                <a:r>
                  <a:rPr lang="ru-RU" sz="2400" dirty="0">
                    <a:effectLst/>
                    <a:latin typeface="Arial"/>
                    <a:ea typeface="Times New Roman"/>
                  </a:rPr>
                  <a:t>a</a:t>
                </a:r>
                <a:r>
                  <a:rPr lang="ru-RU" sz="2400" dirty="0">
                    <a:effectLst/>
                    <a:latin typeface="Times New Roman"/>
                    <a:ea typeface="Times New Roman"/>
                  </a:rPr>
                  <a:t>. Арифметическим корнем </a:t>
                </a:r>
                <a:r>
                  <a:rPr lang="en-US" sz="2400" dirty="0">
                    <a:effectLst/>
                    <a:latin typeface="Times New Roman"/>
                    <a:ea typeface="Times New Roman"/>
                  </a:rPr>
                  <a:t>n</a:t>
                </a:r>
                <a:r>
                  <a:rPr lang="ru-RU" sz="2400" dirty="0">
                    <a:effectLst/>
                    <a:latin typeface="Times New Roman"/>
                    <a:ea typeface="Times New Roman"/>
                  </a:rPr>
                  <a:t>-й степени из неотрицательного числа </a:t>
                </a:r>
                <a:r>
                  <a:rPr lang="ru-RU" sz="2400" dirty="0">
                    <a:effectLst/>
                    <a:latin typeface="Arial"/>
                    <a:ea typeface="Times New Roman"/>
                  </a:rPr>
                  <a:t>a</a:t>
                </a:r>
                <a:r>
                  <a:rPr lang="ru-RU" sz="2400" dirty="0">
                    <a:effectLst/>
                    <a:latin typeface="Times New Roman"/>
                    <a:ea typeface="Times New Roman"/>
                  </a:rPr>
                  <a:t> называют такое неотрицательное число,  </a:t>
                </a:r>
                <a:r>
                  <a:rPr lang="en-US" sz="2400" dirty="0">
                    <a:effectLst/>
                    <a:latin typeface="Times New Roman"/>
                    <a:ea typeface="Times New Roman"/>
                  </a:rPr>
                  <a:t>n</a:t>
                </a:r>
                <a:r>
                  <a:rPr lang="ru-RU" sz="2400" dirty="0">
                    <a:effectLst/>
                    <a:latin typeface="Times New Roman"/>
                    <a:ea typeface="Times New Roman"/>
                  </a:rPr>
                  <a:t>-я степень которого равна  </a:t>
                </a:r>
                <a:r>
                  <a:rPr lang="ru-RU" sz="2400" dirty="0" smtClean="0">
                    <a:effectLst/>
                    <a:latin typeface="Arial"/>
                    <a:ea typeface="Times New Roman"/>
                  </a:rPr>
                  <a:t>a.</a:t>
                </a:r>
              </a:p>
              <a:p>
                <a:r>
                  <a:rPr lang="ru-RU" sz="2400" dirty="0" smtClean="0">
                    <a:effectLst/>
                    <a:latin typeface="Times New Roman"/>
                    <a:ea typeface="Times New Roman"/>
                  </a:rPr>
                  <a:t>Корень нечетной степени из отрицательного числа можно выразить через арифметический корень из положительного числа.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Пример 3</a:t>
                </a:r>
                <a:endParaRPr lang="ru-RU" sz="3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4664"/>
                <a:ext cx="7920880" cy="4214487"/>
              </a:xfrm>
              <a:prstGeom prst="rect">
                <a:avLst/>
              </a:prstGeom>
              <a:blipFill rotWithShape="1">
                <a:blip r:embed="rId3"/>
                <a:stretch>
                  <a:fillRect l="-1232" t="-1012" r="-1309" b="-1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656269"/>
              </p:ext>
            </p:extLst>
          </p:nvPr>
        </p:nvGraphicFramePr>
        <p:xfrm>
          <a:off x="539552" y="4797152"/>
          <a:ext cx="216024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r:id="rId4" imgW="901309" imgH="228501" progId="Equation.DSMT4">
                  <p:embed/>
                </p:oleObj>
              </mc:Choice>
              <mc:Fallback>
                <p:oleObj r:id="rId4" imgW="901309" imgH="228501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797152"/>
                        <a:ext cx="2160240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37566"/>
              </p:ext>
            </p:extLst>
          </p:nvPr>
        </p:nvGraphicFramePr>
        <p:xfrm>
          <a:off x="3419872" y="4869160"/>
          <a:ext cx="172819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r:id="rId6" imgW="711200" imgH="228600" progId="Equation.DSMT4">
                  <p:embed/>
                </p:oleObj>
              </mc:Choice>
              <mc:Fallback>
                <p:oleObj r:id="rId6" imgW="7112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869160"/>
                        <a:ext cx="1728192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314864"/>
              </p:ext>
            </p:extLst>
          </p:nvPr>
        </p:nvGraphicFramePr>
        <p:xfrm>
          <a:off x="5868144" y="4869160"/>
          <a:ext cx="1656184" cy="4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r:id="rId8" imgW="711200" imgH="228600" progId="Equation.DSMT4">
                  <p:embed/>
                </p:oleObj>
              </mc:Choice>
              <mc:Fallback>
                <p:oleObj r:id="rId8" imgW="71120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869160"/>
                        <a:ext cx="1656184" cy="4446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304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5576" y="434364"/>
                <a:ext cx="7632848" cy="5769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Свойства корня  </a:t>
                </a:r>
                <a:r>
                  <a:rPr lang="en-US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n</a:t>
                </a:r>
                <a:r>
                  <a:rPr lang="ru-RU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-й степени</a:t>
                </a:r>
                <a:r>
                  <a:rPr lang="ru-RU" dirty="0" smtClean="0">
                    <a:effectLst/>
                    <a:latin typeface="Times New Roman"/>
                    <a:ea typeface="Times New Roman"/>
                    <a:cs typeface="Times New Roman"/>
                  </a:rPr>
                  <a:t>: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ru-RU" dirty="0" smtClean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0"/>
                  </a:spcAft>
                  <a:buAutoNum type="arabicPeriod"/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𝒂</m:t>
                        </m:r>
                      </m:e>
                    </m:rad>
                  </m:oMath>
                </a14:m>
                <a:r>
                  <a:rPr lang="en-US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)</a:t>
                </a:r>
                <a:r>
                  <a:rPr lang="en-US" sz="2400" b="1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n</a:t>
                </a:r>
                <a:r>
                  <a:rPr lang="en-US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= </a:t>
                </a:r>
                <a:r>
                  <a:rPr lang="en-US" sz="2400" b="1" dirty="0" smtClean="0">
                    <a:effectLst/>
                    <a:latin typeface="Arial"/>
                    <a:ea typeface="Times New Roman"/>
                    <a:cs typeface="Times New Roman"/>
                  </a:rPr>
                  <a:t>a</a:t>
                </a:r>
                <a:endParaRPr lang="ru-RU" sz="2400" b="1" dirty="0" smtClean="0">
                  <a:effectLst/>
                  <a:latin typeface="Arial"/>
                  <a:ea typeface="Times New Roman"/>
                  <a:cs typeface="Times New Roman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0"/>
                  </a:spcAft>
                  <a:buAutoNum type="arabicPeriod"/>
                </a:pPr>
                <a:endParaRPr lang="ru-RU" sz="2400" b="1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2.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𝒂</m:t>
                        </m:r>
                      </m:e>
                    </m:rad>
                  </m:oMath>
                </a14:m>
                <a:r>
                  <a:rPr lang="en-US" sz="2400" b="1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m</a:t>
                </a:r>
                <a:r>
                  <a:rPr lang="en-US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= (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𝒂</m:t>
                        </m:r>
                      </m:e>
                    </m:rad>
                  </m:oMath>
                </a14:m>
                <a:r>
                  <a:rPr lang="en-US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)</a:t>
                </a:r>
                <a:r>
                  <a:rPr lang="en-US" sz="2400" b="1" baseline="30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m</a:t>
                </a:r>
                <a:endParaRPr lang="ru-RU" sz="2400" b="1" baseline="30000" dirty="0" smtClean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ru-RU" sz="2400" b="1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3.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𝒂𝒃</m:t>
                        </m:r>
                      </m:e>
                    </m:rad>
                  </m:oMath>
                </a14:m>
                <a:r>
                  <a:rPr lang="en-US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𝒂</m:t>
                        </m:r>
                      </m:e>
                    </m:rad>
                  </m:oMath>
                </a14:m>
                <a:r>
                  <a:rPr lang="en-US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𝒃</m:t>
                        </m:r>
                      </m:e>
                    </m:rad>
                  </m:oMath>
                </a14:m>
                <a:endParaRPr lang="ru-RU" sz="2400" b="1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4.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f>
                          <m:fPr>
                            <m:ctrlPr>
                              <a:rPr lang="ru-RU" sz="24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sz="24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𝒂</m:t>
                            </m:r>
                          </m:num>
                          <m:den>
                            <m:r>
                              <a:rPr lang="ru-RU" sz="24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ru-RU" sz="24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radPr>
                          <m:deg>
                            <m:r>
                              <a:rPr lang="en-US" sz="24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𝒏</m:t>
                            </m:r>
                          </m:deg>
                          <m:e>
                            <m:r>
                              <a:rPr lang="en-US" sz="24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𝒂</m:t>
                            </m:r>
                          </m:e>
                        </m:rad>
                      </m:num>
                      <m:den>
                        <m:rad>
                          <m:radPr>
                            <m:ctrlPr>
                              <a:rPr lang="ru-RU" sz="24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radPr>
                          <m:deg>
                            <m:r>
                              <a:rPr lang="en-US" sz="24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𝒏</m:t>
                            </m:r>
                          </m:deg>
                          <m:e>
                            <m:r>
                              <a:rPr lang="en-US" sz="24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e>
                        </m:rad>
                      </m:den>
                    </m:f>
                  </m:oMath>
                </a14:m>
                <a:endParaRPr lang="ru-RU" sz="2400" b="1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5.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𝟐</m:t>
                        </m:r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𝒎</m:t>
                        </m:r>
                      </m:deg>
                      <m:e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𝒂</m:t>
                        </m:r>
                      </m:e>
                    </m:rad>
                  </m:oMath>
                </a14:m>
                <a:r>
                  <a:rPr lang="ru-RU" sz="2400" b="1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en-US" sz="2400" b="1" baseline="30000" dirty="0">
                    <a:effectLst/>
                    <a:latin typeface="Times New Roman"/>
                    <a:ea typeface="Times New Roman"/>
                    <a:cs typeface="Times New Roman"/>
                  </a:rPr>
                  <a:t>m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= |</a:t>
                </a:r>
                <a:r>
                  <a:rPr lang="en-US" sz="2400" b="1" dirty="0">
                    <a:effectLst/>
                    <a:latin typeface="Arial"/>
                    <a:ea typeface="Times New Roman"/>
                    <a:cs typeface="Times New Roman"/>
                  </a:rPr>
                  <a:t>a</a:t>
                </a: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|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ru-RU" sz="2400" b="1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числа </a:t>
                </a:r>
                <a:r>
                  <a:rPr lang="en-US" sz="2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m </a:t>
                </a:r>
                <a:r>
                  <a:rPr lang="ru-RU" sz="2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и </a:t>
                </a:r>
                <a:r>
                  <a:rPr lang="en-US" sz="2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n</a:t>
                </a:r>
                <a:r>
                  <a:rPr lang="ru-RU" sz="2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– натуральные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400" dirty="0" smtClean="0">
                    <a:effectLst/>
                    <a:latin typeface="Times New Roman"/>
                    <a:ea typeface="Times New Roman"/>
                  </a:rPr>
                  <a:t>a</a:t>
                </a:r>
                <a:r>
                  <a:rPr lang="ru-RU" sz="2400" dirty="0" smtClean="0">
                    <a:effectLst/>
                    <a:latin typeface="Times New Roman"/>
                    <a:ea typeface="Times New Roman"/>
                  </a:rPr>
                  <a:t>, </a:t>
                </a:r>
                <a:r>
                  <a:rPr lang="en-US" sz="2400" dirty="0" smtClean="0">
                    <a:effectLst/>
                    <a:latin typeface="Times New Roman"/>
                    <a:ea typeface="Times New Roman"/>
                  </a:rPr>
                  <a:t>b &gt;</a:t>
                </a:r>
                <a:r>
                  <a:rPr lang="ru-RU" sz="2400" dirty="0" smtClean="0">
                    <a:effectLst/>
                    <a:latin typeface="Times New Roman"/>
                    <a:ea typeface="Times New Roman"/>
                  </a:rPr>
                  <a:t>0</a:t>
                </a:r>
                <a:endParaRPr lang="ru-RU" sz="2400" dirty="0" smtClean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ru-RU" sz="1600" dirty="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4364"/>
                <a:ext cx="7632848" cy="5769849"/>
              </a:xfrm>
              <a:prstGeom prst="rect">
                <a:avLst/>
              </a:prstGeom>
              <a:blipFill rotWithShape="1">
                <a:blip r:embed="rId2"/>
                <a:stretch>
                  <a:fillRect l="-1278" t="-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674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5616" y="650187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Работа с классом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111852"/>
            <a:ext cx="8136904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По графику квадратичной функции сравнить с нулем коэффициенты а и с.</a:t>
            </a:r>
            <a:endParaRPr lang="ru-RU" sz="16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8" name="Рисунок 7" descr="https://oge.sdamgia.ru/get_file?id=12984&amp;png=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79" y="1668907"/>
            <a:ext cx="5040560" cy="403244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6012160" y="515719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    а&lt;0; с&lt;0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91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oge.sdamgia.ru/get_file?id=13107&amp;png=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20"/>
            <a:ext cx="4968552" cy="41044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588224" y="537321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а&lt;0, в&gt;0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21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oge.sdamgia.ru/get_file?id=13108&amp;png=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4824535" cy="43204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300192" y="544522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а&gt;0, в&gt;0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41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oge.sdamgia.ru/get_file?id=13109&amp;png=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4752528" cy="42484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444208" y="551723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а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&gt;0,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&lt;0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26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Тема: Корень </a:t>
            </a:r>
            <a:r>
              <a:rPr lang="en-US" sz="3600" dirty="0" smtClean="0"/>
              <a:t>n-</a:t>
            </a:r>
            <a:r>
              <a:rPr lang="ru-RU" sz="3600" dirty="0" smtClean="0"/>
              <a:t>ой степени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31540" y="1340768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Понятие квадратного корня возникло при решении простейшего квадратного уравнения    х</a:t>
            </a:r>
            <a:r>
              <a:rPr lang="ru-RU" sz="2400" b="1" baseline="30000" dirty="0" smtClean="0">
                <a:effectLst/>
                <a:latin typeface="Times New Roman"/>
                <a:ea typeface="Times New Roman"/>
              </a:rPr>
              <a:t>2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= </a:t>
            </a:r>
            <a:r>
              <a:rPr lang="ru-RU" sz="2400" b="1" dirty="0" smtClean="0">
                <a:effectLst/>
                <a:latin typeface="Arial"/>
                <a:ea typeface="Times New Roman"/>
              </a:rPr>
              <a:t>a.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решается такое уравнение?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342900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решить следующие уравнения</a:t>
            </a:r>
            <a:r>
              <a:rPr lang="ru-RU" dirty="0" smtClean="0"/>
              <a:t>:</a:t>
            </a:r>
          </a:p>
          <a:p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х</a:t>
            </a:r>
            <a:r>
              <a:rPr lang="ru-RU" sz="2400" b="1" baseline="300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= a</a:t>
            </a:r>
          </a:p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х</a:t>
            </a:r>
            <a:r>
              <a:rPr lang="ru-RU" sz="2400" b="1" baseline="30000" dirty="0" smtClean="0">
                <a:effectLst/>
                <a:latin typeface="Times New Roman"/>
                <a:ea typeface="Times New Roman"/>
              </a:rPr>
              <a:t>4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= </a:t>
            </a:r>
            <a:r>
              <a:rPr lang="ru-RU" sz="2400" b="1" dirty="0" smtClean="0">
                <a:effectLst/>
                <a:latin typeface="Arial"/>
                <a:ea typeface="Times New Roman"/>
              </a:rPr>
              <a:t>a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5182553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Поэтому надо ввести понятие корня любой натуральной степени 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n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6278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5536" y="836712"/>
                <a:ext cx="8280920" cy="3711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3600" b="1" dirty="0" smtClean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Определение. 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800" b="1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Корнем  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n</a:t>
                </a:r>
                <a:r>
                  <a:rPr lang="ru-RU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-ой степени из числа a называют такое число, </a:t>
                </a: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n</a:t>
                </a:r>
                <a:r>
                  <a:rPr lang="ru-RU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-</a:t>
                </a:r>
                <a:r>
                  <a:rPr lang="ru-RU" sz="2800" b="1" dirty="0" err="1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ая</a:t>
                </a:r>
                <a:r>
                  <a:rPr lang="ru-RU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степень которого </a:t>
                </a:r>
                <a:r>
                  <a:rPr lang="ru-RU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равна a. </a:t>
                </a:r>
                <a:endParaRPr lang="ru-RU" sz="2800" b="1" dirty="0" smtClean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800" b="1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Этот </a:t>
                </a:r>
                <a:r>
                  <a:rPr lang="ru-RU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корень обозначают символом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en-US" sz="2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r>
                          <a:rPr lang="ru-RU" sz="2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𝒂</m:t>
                        </m:r>
                      </m:e>
                    </m:rad>
                  </m:oMath>
                </a14:m>
                <a:r>
                  <a:rPr lang="ru-RU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 </a:t>
                </a:r>
                <a:endParaRPr lang="ru-RU" sz="2800" b="1" dirty="0" smtClean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ru-RU" sz="2800" b="1" dirty="0" smtClean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800" b="1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Причем </a:t>
                </a:r>
                <a:r>
                  <a:rPr lang="en-US" sz="2800" b="1" i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n </a:t>
                </a:r>
                <a:r>
                  <a:rPr lang="ru-RU" sz="2800" b="1" i="1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называют </a:t>
                </a:r>
                <a:r>
                  <a:rPr lang="ru-RU" sz="2800" b="1" i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показателем корня</a:t>
                </a:r>
                <a:r>
                  <a:rPr lang="ru-RU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, </a:t>
                </a:r>
                <a:endParaRPr lang="ru-RU" sz="2800" b="1" dirty="0" smtClean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800" b="1" i="1" dirty="0" smtClean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a </a:t>
                </a:r>
                <a:r>
                  <a:rPr lang="ru-RU" sz="2800" b="1" i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- подкоренным выражением</a:t>
                </a:r>
                <a:r>
                  <a:rPr lang="ru-RU" sz="28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8280920" cy="3711529"/>
              </a:xfrm>
              <a:prstGeom prst="rect">
                <a:avLst/>
              </a:prstGeom>
              <a:blipFill rotWithShape="1">
                <a:blip r:embed="rId2"/>
                <a:stretch>
                  <a:fillRect l="-1546" t="-1642" b="-26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11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Пример 1.</a:t>
            </a:r>
            <a:endParaRPr lang="ru-RU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413423"/>
              </p:ext>
            </p:extLst>
          </p:nvPr>
        </p:nvGraphicFramePr>
        <p:xfrm>
          <a:off x="854696" y="1268760"/>
          <a:ext cx="152106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3" imgW="520700" imgH="228600" progId="Equation.DSMT4">
                  <p:embed/>
                </p:oleObj>
              </mc:Choice>
              <mc:Fallback>
                <p:oleObj r:id="rId3" imgW="5207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696" y="1268760"/>
                        <a:ext cx="1521060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259017"/>
              </p:ext>
            </p:extLst>
          </p:nvPr>
        </p:nvGraphicFramePr>
        <p:xfrm>
          <a:off x="857431" y="2276872"/>
          <a:ext cx="177035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5" imgW="634725" imgH="228501" progId="Equation.DSMT4">
                  <p:embed/>
                </p:oleObj>
              </mc:Choice>
              <mc:Fallback>
                <p:oleObj r:id="rId5" imgW="634725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431" y="2276872"/>
                        <a:ext cx="1770353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375676"/>
              </p:ext>
            </p:extLst>
          </p:nvPr>
        </p:nvGraphicFramePr>
        <p:xfrm>
          <a:off x="914872" y="3356992"/>
          <a:ext cx="147616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r:id="rId7" imgW="457200" imgH="228600" progId="Equation.DSMT4">
                  <p:embed/>
                </p:oleObj>
              </mc:Choice>
              <mc:Fallback>
                <p:oleObj r:id="rId7" imgW="4572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872" y="3356992"/>
                        <a:ext cx="1476164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7544" y="472514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effectLst/>
                <a:latin typeface="Times New Roman"/>
                <a:ea typeface="Times New Roman"/>
              </a:rPr>
              <a:t>Принято корень второй степени называть </a:t>
            </a:r>
            <a:r>
              <a:rPr lang="ru-RU" sz="2400" b="1" i="1" u="sng" dirty="0" smtClean="0">
                <a:effectLst/>
                <a:latin typeface="Times New Roman"/>
                <a:ea typeface="Times New Roman"/>
              </a:rPr>
              <a:t>квадратным</a:t>
            </a:r>
            <a:r>
              <a:rPr lang="ru-RU" sz="2400" b="1" i="1" dirty="0" smtClean="0">
                <a:effectLst/>
                <a:latin typeface="Times New Roman"/>
                <a:ea typeface="Times New Roman"/>
              </a:rPr>
              <a:t> корнем, корень третьей степени - </a:t>
            </a:r>
            <a:r>
              <a:rPr lang="ru-RU" sz="2400" b="1" i="1" u="sng" dirty="0" smtClean="0">
                <a:effectLst/>
                <a:latin typeface="Times New Roman"/>
                <a:ea typeface="Times New Roman"/>
              </a:rPr>
              <a:t>кубическим</a:t>
            </a:r>
            <a:r>
              <a:rPr lang="ru-RU" sz="2400" b="1" i="1" dirty="0" smtClean="0">
                <a:effectLst/>
                <a:latin typeface="Times New Roman"/>
                <a:ea typeface="Times New Roman"/>
              </a:rPr>
              <a:t> корнем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27483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Рассмотрим степенную функцию </a:t>
            </a:r>
            <a:r>
              <a:rPr lang="en-US" sz="2400" b="1" dirty="0" err="1" smtClean="0">
                <a:effectLst/>
                <a:latin typeface="Times New Roman"/>
                <a:ea typeface="Times New Roman"/>
              </a:rPr>
              <a:t>x</a:t>
            </a:r>
            <a:r>
              <a:rPr lang="en-US" sz="2400" b="1" baseline="30000" dirty="0" err="1" smtClean="0">
                <a:effectLst/>
                <a:latin typeface="Times New Roman"/>
                <a:ea typeface="Times New Roman"/>
              </a:rPr>
              <a:t>n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= </a:t>
            </a:r>
            <a:r>
              <a:rPr lang="ru-RU" sz="2400" b="1" dirty="0" smtClean="0">
                <a:effectLst/>
                <a:latin typeface="Arial"/>
                <a:ea typeface="Times New Roman"/>
              </a:rPr>
              <a:t>a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  с нечетным показателем </a:t>
            </a:r>
            <a:r>
              <a:rPr lang="en-US" sz="2400" b="1" dirty="0" smtClean="0">
                <a:effectLst/>
                <a:latin typeface="Times New Roman"/>
                <a:ea typeface="Times New Roman"/>
              </a:rPr>
              <a:t>n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. Например х</a:t>
            </a:r>
            <a:r>
              <a:rPr lang="ru-RU" sz="2400" b="1" baseline="30000" dirty="0" smtClean="0">
                <a:effectLst/>
                <a:latin typeface="Times New Roman"/>
                <a:ea typeface="Times New Roman"/>
              </a:rPr>
              <a:t>3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= </a:t>
            </a:r>
            <a:r>
              <a:rPr lang="ru-RU" sz="2400" b="1" dirty="0" smtClean="0">
                <a:effectLst/>
                <a:latin typeface="Arial"/>
                <a:ea typeface="Times New Roman"/>
              </a:rPr>
              <a:t>a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, х</a:t>
            </a:r>
            <a:r>
              <a:rPr lang="ru-RU" sz="2400" b="1" baseline="30000" dirty="0" smtClean="0">
                <a:effectLst/>
                <a:latin typeface="Times New Roman"/>
                <a:ea typeface="Times New Roman"/>
              </a:rPr>
              <a:t>5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= </a:t>
            </a:r>
            <a:r>
              <a:rPr lang="ru-RU" sz="2400" b="1" dirty="0" smtClean="0">
                <a:effectLst/>
                <a:latin typeface="Arial"/>
                <a:ea typeface="Times New Roman"/>
              </a:rPr>
              <a:t>a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и т.д.</a:t>
            </a:r>
            <a:endParaRPr lang="ru-RU" sz="2400" b="1" dirty="0"/>
          </a:p>
        </p:txBody>
      </p:sp>
      <p:pic>
        <p:nvPicPr>
          <p:cNvPr id="3" name="Рисунок 2" descr="D:\DOCUME~1\Admin\LOCALS~1\Temp\FineReader11.00\media\image1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1268760"/>
            <a:ext cx="288032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55576" y="55892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/>
                <a:latin typeface="Times New Roman"/>
                <a:ea typeface="Times New Roman"/>
              </a:rPr>
              <a:t>Нечетное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55546" y="2492896"/>
                <a:ext cx="4104456" cy="2220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Из рисунка видно, 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что для любого значения  </a:t>
                </a:r>
                <a:r>
                  <a:rPr lang="ru-RU" sz="2400" b="1" dirty="0">
                    <a:effectLst/>
                    <a:latin typeface="Arial"/>
                    <a:ea typeface="Times New Roman"/>
                    <a:cs typeface="Times New Roman"/>
                  </a:rPr>
                  <a:t>a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уравнение </a:t>
                </a:r>
                <a:r>
                  <a:rPr lang="en-US" sz="2400" b="1" dirty="0" err="1">
                    <a:effectLst/>
                    <a:latin typeface="Times New Roman"/>
                    <a:ea typeface="Times New Roman"/>
                    <a:cs typeface="Times New Roman"/>
                  </a:rPr>
                  <a:t>x</a:t>
                </a:r>
                <a:r>
                  <a:rPr lang="en-US" sz="2400" b="1" baseline="30000" dirty="0" err="1">
                    <a:effectLst/>
                    <a:latin typeface="Times New Roman"/>
                    <a:ea typeface="Times New Roman"/>
                    <a:cs typeface="Times New Roman"/>
                  </a:rPr>
                  <a:t>n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= </a:t>
                </a:r>
                <a:r>
                  <a:rPr lang="ru-RU" sz="2400" b="1" dirty="0">
                    <a:effectLst/>
                    <a:latin typeface="Arial"/>
                    <a:ea typeface="Times New Roman"/>
                    <a:cs typeface="Times New Roman"/>
                  </a:rPr>
                  <a:t>a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  имеет единственное решение </a:t>
                </a:r>
                <a:endParaRPr lang="ru-RU" sz="2400" b="1" dirty="0" smtClean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х </a:t>
                </a:r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</m:deg>
                      <m:e>
                        <m:r>
                          <a:rPr lang="ru-RU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𝒂</m:t>
                        </m:r>
                      </m:e>
                    </m:rad>
                  </m:oMath>
                </a14:m>
                <a:r>
                  <a:rPr lang="ru-RU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. </a:t>
                </a:r>
                <a:endParaRPr lang="ru-RU" sz="2400" b="1" dirty="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546" y="2492896"/>
                <a:ext cx="4104456" cy="2220736"/>
              </a:xfrm>
              <a:prstGeom prst="rect">
                <a:avLst/>
              </a:prstGeom>
              <a:blipFill rotWithShape="1">
                <a:blip r:embed="rId3"/>
                <a:stretch>
                  <a:fillRect l="-2229" t="-1099" b="-4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241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</TotalTime>
  <Words>444</Words>
  <Application>Microsoft Office PowerPoint</Application>
  <PresentationFormat>Экран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Воздушный поток</vt:lpstr>
      <vt:lpstr>Equation.DSMT4</vt:lpstr>
      <vt:lpstr>Корень n-ой степени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Корень n-ой степени</dc:title>
  <dc:creator>Учитель</dc:creator>
  <cp:lastModifiedBy>Учитель</cp:lastModifiedBy>
  <cp:revision>7</cp:revision>
  <cp:lastPrinted>2018-02-10T12:32:18Z</cp:lastPrinted>
  <dcterms:created xsi:type="dcterms:W3CDTF">2018-02-03T13:31:01Z</dcterms:created>
  <dcterms:modified xsi:type="dcterms:W3CDTF">2018-02-10T12:37:00Z</dcterms:modified>
</cp:coreProperties>
</file>